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 Light"/>
      </a:defRPr>
    </a:lvl1pPr>
    <a:lvl2pPr indent="228600" latinLnBrk="0">
      <a:defRPr sz="1200">
        <a:latin typeface="+mj-lt"/>
        <a:ea typeface="+mj-ea"/>
        <a:cs typeface="+mj-cs"/>
        <a:sym typeface="Calibri Light"/>
      </a:defRPr>
    </a:lvl2pPr>
    <a:lvl3pPr indent="457200" latinLnBrk="0">
      <a:defRPr sz="1200">
        <a:latin typeface="+mj-lt"/>
        <a:ea typeface="+mj-ea"/>
        <a:cs typeface="+mj-cs"/>
        <a:sym typeface="Calibri Light"/>
      </a:defRPr>
    </a:lvl3pPr>
    <a:lvl4pPr indent="685800" latinLnBrk="0">
      <a:defRPr sz="1200">
        <a:latin typeface="+mj-lt"/>
        <a:ea typeface="+mj-ea"/>
        <a:cs typeface="+mj-cs"/>
        <a:sym typeface="Calibri Light"/>
      </a:defRPr>
    </a:lvl4pPr>
    <a:lvl5pPr indent="914400" latinLnBrk="0">
      <a:defRPr sz="1200">
        <a:latin typeface="+mj-lt"/>
        <a:ea typeface="+mj-ea"/>
        <a:cs typeface="+mj-cs"/>
        <a:sym typeface="Calibri Light"/>
      </a:defRPr>
    </a:lvl5pPr>
    <a:lvl6pPr indent="1143000" latinLnBrk="0">
      <a:defRPr sz="1200">
        <a:latin typeface="+mj-lt"/>
        <a:ea typeface="+mj-ea"/>
        <a:cs typeface="+mj-cs"/>
        <a:sym typeface="Calibri Light"/>
      </a:defRPr>
    </a:lvl6pPr>
    <a:lvl7pPr indent="1371600" latinLnBrk="0">
      <a:defRPr sz="1200">
        <a:latin typeface="+mj-lt"/>
        <a:ea typeface="+mj-ea"/>
        <a:cs typeface="+mj-cs"/>
        <a:sym typeface="Calibri Light"/>
      </a:defRPr>
    </a:lvl7pPr>
    <a:lvl8pPr indent="1600200" latinLnBrk="0">
      <a:defRPr sz="1200">
        <a:latin typeface="+mj-lt"/>
        <a:ea typeface="+mj-ea"/>
        <a:cs typeface="+mj-cs"/>
        <a:sym typeface="Calibri Light"/>
      </a:defRPr>
    </a:lvl8pPr>
    <a:lvl9pPr indent="1828800" latinLnBrk="0">
      <a:defRPr sz="1200">
        <a:latin typeface="+mj-lt"/>
        <a:ea typeface="+mj-ea"/>
        <a:cs typeface="+mj-cs"/>
        <a:sym typeface="Calibri Light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.gif"/><Relationship Id="rId8" Type="http://schemas.openxmlformats.org/officeDocument/2006/relationships/image" Target="../media/image2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1.g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hyperlink" Target="https://grimm.rip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28863" t="0" r="28863" b="0"/>
          <a:stretch>
            <a:fillRect/>
          </a:stretch>
        </p:blipFill>
        <p:spPr>
          <a:xfrm>
            <a:off x="10557034" y="0"/>
            <a:ext cx="7730966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extBox 4"/>
          <p:cNvSpPr txBox="1"/>
          <p:nvPr/>
        </p:nvSpPr>
        <p:spPr>
          <a:xfrm>
            <a:off x="1028699" y="1019175"/>
            <a:ext cx="8645705" cy="239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9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SAVING RYAN’S PRIVATES</a:t>
            </a:r>
          </a:p>
        </p:txBody>
      </p:sp>
      <p:sp>
        <p:nvSpPr>
          <p:cNvPr id="96" name="TextBox 5"/>
          <p:cNvSpPr txBox="1"/>
          <p:nvPr/>
        </p:nvSpPr>
        <p:spPr>
          <a:xfrm>
            <a:off x="1028700" y="8116276"/>
            <a:ext cx="8115300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900"/>
              </a:lnSpc>
              <a:defRPr sz="2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Johnny Xmas, CISSP, GIAC</a:t>
            </a:r>
          </a:p>
          <a:p>
            <a:pPr>
              <a:lnSpc>
                <a:spcPts val="3900"/>
              </a:lnSpc>
              <a:defRPr sz="2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Technical Director of Training, GRIMM</a:t>
            </a:r>
          </a:p>
        </p:txBody>
      </p:sp>
      <p:sp>
        <p:nvSpPr>
          <p:cNvPr id="97" name="TextBox 6"/>
          <p:cNvSpPr txBox="1"/>
          <p:nvPr/>
        </p:nvSpPr>
        <p:spPr>
          <a:xfrm>
            <a:off x="1028700" y="3540350"/>
            <a:ext cx="6906908" cy="905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6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lvl1pPr>
          </a:lstStyle>
          <a:p>
            <a:pPr/>
            <a:r>
              <a:t>Addressing the complex security problems around leaky nudes</a:t>
            </a:r>
          </a:p>
        </p:txBody>
      </p:sp>
      <p:pic>
        <p:nvPicPr>
          <p:cNvPr id="98" name="vintage_frame___precut_png_by_nathl_fr-d6czhmr.png" descr="vintage_frame___precut_png_by_nathl_fr-d6czhm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03756" y="2010872"/>
            <a:ext cx="9532059" cy="68641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0" dist="25400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2" name="Rectangle"/>
          <p:cNvSpPr/>
          <p:nvPr/>
        </p:nvSpPr>
        <p:spPr>
          <a:xfrm>
            <a:off x="-146199" y="412454"/>
            <a:ext cx="12183706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43" name="TextBox 4"/>
          <p:cNvSpPr txBox="1"/>
          <p:nvPr/>
        </p:nvSpPr>
        <p:spPr>
          <a:xfrm>
            <a:off x="219304" y="399754"/>
            <a:ext cx="13244870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YOUR PARTNER SUCKS</a:t>
            </a:r>
          </a:p>
        </p:txBody>
      </p:sp>
      <p:sp>
        <p:nvSpPr>
          <p:cNvPr id="144" name="Rectangle"/>
          <p:cNvSpPr/>
          <p:nvPr/>
        </p:nvSpPr>
        <p:spPr>
          <a:xfrm>
            <a:off x="4750958" y="2416826"/>
            <a:ext cx="14768941" cy="6724034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45" name="TextBox 6"/>
          <p:cNvSpPr txBox="1"/>
          <p:nvPr/>
        </p:nvSpPr>
        <p:spPr>
          <a:xfrm>
            <a:off x="5520450" y="2514943"/>
            <a:ext cx="11940305" cy="6527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Intentional Leaks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Their cybersecurity posture sucks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They’re using a non-encrypting messaging system</a:t>
            </a:r>
          </a:p>
          <a:p>
            <a:pPr lvl="1" marL="17907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No End-to-End Encryption</a:t>
            </a:r>
          </a:p>
          <a:p>
            <a:pPr lvl="1" marL="17907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No Message Expiration</a:t>
            </a:r>
          </a:p>
        </p:txBody>
      </p:sp>
      <p:sp>
        <p:nvSpPr>
          <p:cNvPr id="146" name="TextBox 6"/>
          <p:cNvSpPr txBox="1"/>
          <p:nvPr/>
        </p:nvSpPr>
        <p:spPr>
          <a:xfrm>
            <a:off x="8681974" y="1042704"/>
            <a:ext cx="6906908" cy="8112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200"/>
              </a:lnSpc>
              <a:defRPr sz="25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lvl1pPr>
          </a:lstStyle>
          <a:p>
            <a:pPr/>
            <a:r>
              <a:t>(In the bad way)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9" name="Rectangle"/>
          <p:cNvSpPr/>
          <p:nvPr/>
        </p:nvSpPr>
        <p:spPr>
          <a:xfrm>
            <a:off x="-146199" y="412454"/>
            <a:ext cx="12183706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0" name="TextBox 4"/>
          <p:cNvSpPr txBox="1"/>
          <p:nvPr/>
        </p:nvSpPr>
        <p:spPr>
          <a:xfrm>
            <a:off x="219304" y="399754"/>
            <a:ext cx="13244870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YOUR PARTNER SUCKS</a:t>
            </a:r>
          </a:p>
        </p:txBody>
      </p:sp>
      <p:sp>
        <p:nvSpPr>
          <p:cNvPr id="151" name="Rectangle"/>
          <p:cNvSpPr/>
          <p:nvPr/>
        </p:nvSpPr>
        <p:spPr>
          <a:xfrm>
            <a:off x="4750958" y="2416826"/>
            <a:ext cx="14768941" cy="6724034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2" name="TextBox 6"/>
          <p:cNvSpPr txBox="1"/>
          <p:nvPr/>
        </p:nvSpPr>
        <p:spPr>
          <a:xfrm>
            <a:off x="5520450" y="2514943"/>
            <a:ext cx="11940305" cy="6527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Intentional Leaks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Their cybersecurity posture sucks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They’re using a non-encrypting messaging system</a:t>
            </a:r>
          </a:p>
          <a:p>
            <a:pPr lvl="1" marL="17907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No End-to-End Encryption</a:t>
            </a:r>
          </a:p>
          <a:p>
            <a:pPr lvl="1" marL="17907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No Message Expiration</a:t>
            </a:r>
          </a:p>
        </p:txBody>
      </p:sp>
      <p:sp>
        <p:nvSpPr>
          <p:cNvPr id="153" name="TextBox 6"/>
          <p:cNvSpPr txBox="1"/>
          <p:nvPr/>
        </p:nvSpPr>
        <p:spPr>
          <a:xfrm>
            <a:off x="8681974" y="1042704"/>
            <a:ext cx="6906908" cy="8112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200"/>
              </a:lnSpc>
              <a:defRPr sz="25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lvl1pPr>
          </a:lstStyle>
          <a:p>
            <a:pPr/>
            <a:r>
              <a:t>(In the bad way)</a:t>
            </a:r>
          </a:p>
        </p:txBody>
      </p:sp>
      <p:sp>
        <p:nvSpPr>
          <p:cNvPr id="154" name="Rectangle"/>
          <p:cNvSpPr/>
          <p:nvPr/>
        </p:nvSpPr>
        <p:spPr>
          <a:xfrm>
            <a:off x="1109734" y="612570"/>
            <a:ext cx="16068532" cy="9061860"/>
          </a:xfrm>
          <a:prstGeom prst="rect">
            <a:avLst/>
          </a:prstGeom>
          <a:solidFill>
            <a:srgbClr val="010640">
              <a:alpha val="66241"/>
            </a:srgbClr>
          </a:solidFill>
          <a:ln w="25400">
            <a:solidFill>
              <a:schemeClr val="accent1">
                <a:alpha val="66241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5" name="TextBox 4"/>
          <p:cNvSpPr txBox="1"/>
          <p:nvPr/>
        </p:nvSpPr>
        <p:spPr>
          <a:xfrm>
            <a:off x="2521565" y="3351529"/>
            <a:ext cx="13244870" cy="3583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IT IS IMPOSSIBLE FOR ANY GROUP CHAT TO HAVE E2E ENCRYPTION.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8" name="Rectangle"/>
          <p:cNvSpPr/>
          <p:nvPr/>
        </p:nvSpPr>
        <p:spPr>
          <a:xfrm>
            <a:off x="-146199" y="412454"/>
            <a:ext cx="11888025" cy="2131480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9" name="TextBox 4"/>
          <p:cNvSpPr txBox="1"/>
          <p:nvPr/>
        </p:nvSpPr>
        <p:spPr>
          <a:xfrm>
            <a:off x="219304" y="399754"/>
            <a:ext cx="11461376" cy="1995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7800"/>
              </a:lnSpc>
              <a:defRPr sz="62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You’re Using </a:t>
            </a:r>
          </a:p>
          <a:p>
            <a:pPr>
              <a:lnSpc>
                <a:spcPts val="7800"/>
              </a:lnSpc>
              <a:defRPr sz="67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Somebody Else’s Computer</a:t>
            </a:r>
          </a:p>
        </p:txBody>
      </p:sp>
      <p:sp>
        <p:nvSpPr>
          <p:cNvPr id="160" name="Rectangle"/>
          <p:cNvSpPr/>
          <p:nvPr/>
        </p:nvSpPr>
        <p:spPr>
          <a:xfrm>
            <a:off x="5309979" y="4133822"/>
            <a:ext cx="14768942" cy="4184155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1" name="TextBox 6"/>
          <p:cNvSpPr txBox="1"/>
          <p:nvPr/>
        </p:nvSpPr>
        <p:spPr>
          <a:xfrm>
            <a:off x="6079471" y="4544419"/>
            <a:ext cx="11940306" cy="33629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You didn’t know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You do this constantly 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It’s required for many (most) scenarios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64" name="preview.png" descr="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6851" y="247650"/>
            <a:ext cx="5308601" cy="979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review.png" descr="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11553773" y="247650"/>
            <a:ext cx="5308601" cy="97917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Double Arrow"/>
          <p:cNvSpPr/>
          <p:nvPr/>
        </p:nvSpPr>
        <p:spPr>
          <a:xfrm>
            <a:off x="7083196" y="4395884"/>
            <a:ext cx="4534532" cy="1270001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7" name="Cancel"/>
          <p:cNvSpPr/>
          <p:nvPr/>
        </p:nvSpPr>
        <p:spPr>
          <a:xfrm>
            <a:off x="4494677" y="381475"/>
            <a:ext cx="9298646" cy="9298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7" y="0"/>
                  <a:pt x="9839" y="0"/>
                </a:cubicBezTo>
                <a:close/>
                <a:moveTo>
                  <a:pt x="6165" y="4684"/>
                </a:moveTo>
                <a:cubicBezTo>
                  <a:pt x="6180" y="4684"/>
                  <a:pt x="6194" y="4690"/>
                  <a:pt x="6205" y="4702"/>
                </a:cubicBezTo>
                <a:lnTo>
                  <a:pt x="9799" y="8462"/>
                </a:lnTo>
                <a:cubicBezTo>
                  <a:pt x="9822" y="8486"/>
                  <a:pt x="9858" y="8486"/>
                  <a:pt x="9881" y="8462"/>
                </a:cubicBezTo>
                <a:lnTo>
                  <a:pt x="13474" y="4702"/>
                </a:lnTo>
                <a:cubicBezTo>
                  <a:pt x="13497" y="4678"/>
                  <a:pt x="13533" y="4678"/>
                  <a:pt x="13556" y="4702"/>
                </a:cubicBezTo>
                <a:lnTo>
                  <a:pt x="15186" y="6408"/>
                </a:lnTo>
                <a:cubicBezTo>
                  <a:pt x="15209" y="6432"/>
                  <a:pt x="15209" y="6471"/>
                  <a:pt x="15186" y="6495"/>
                </a:cubicBezTo>
                <a:lnTo>
                  <a:pt x="11593" y="10254"/>
                </a:lnTo>
                <a:cubicBezTo>
                  <a:pt x="11570" y="10278"/>
                  <a:pt x="11570" y="10317"/>
                  <a:pt x="11593" y="10341"/>
                </a:cubicBezTo>
                <a:lnTo>
                  <a:pt x="15186" y="14100"/>
                </a:lnTo>
                <a:cubicBezTo>
                  <a:pt x="15209" y="14124"/>
                  <a:pt x="15209" y="14162"/>
                  <a:pt x="15186" y="14186"/>
                </a:cubicBezTo>
                <a:lnTo>
                  <a:pt x="13556" y="15892"/>
                </a:lnTo>
                <a:cubicBezTo>
                  <a:pt x="13533" y="15916"/>
                  <a:pt x="13497" y="15916"/>
                  <a:pt x="13474" y="15892"/>
                </a:cubicBezTo>
                <a:lnTo>
                  <a:pt x="9881" y="12133"/>
                </a:lnTo>
                <a:cubicBezTo>
                  <a:pt x="9858" y="12109"/>
                  <a:pt x="9822" y="12109"/>
                  <a:pt x="9799" y="12133"/>
                </a:cubicBezTo>
                <a:lnTo>
                  <a:pt x="6205" y="15892"/>
                </a:lnTo>
                <a:cubicBezTo>
                  <a:pt x="6183" y="15916"/>
                  <a:pt x="6147" y="15916"/>
                  <a:pt x="6124" y="15892"/>
                </a:cubicBezTo>
                <a:lnTo>
                  <a:pt x="4493" y="14186"/>
                </a:lnTo>
                <a:cubicBezTo>
                  <a:pt x="4471" y="14162"/>
                  <a:pt x="4471" y="14124"/>
                  <a:pt x="4493" y="14100"/>
                </a:cubicBezTo>
                <a:lnTo>
                  <a:pt x="8085" y="10341"/>
                </a:lnTo>
                <a:cubicBezTo>
                  <a:pt x="8108" y="10317"/>
                  <a:pt x="8108" y="10278"/>
                  <a:pt x="8085" y="10254"/>
                </a:cubicBezTo>
                <a:lnTo>
                  <a:pt x="4493" y="6495"/>
                </a:lnTo>
                <a:cubicBezTo>
                  <a:pt x="4471" y="6471"/>
                  <a:pt x="4471" y="6432"/>
                  <a:pt x="4493" y="6408"/>
                </a:cubicBezTo>
                <a:lnTo>
                  <a:pt x="6124" y="4702"/>
                </a:lnTo>
                <a:cubicBezTo>
                  <a:pt x="6135" y="4690"/>
                  <a:pt x="6151" y="4684"/>
                  <a:pt x="6165" y="4684"/>
                </a:cubicBezTo>
                <a:close/>
              </a:path>
            </a:pathLst>
          </a:custGeom>
          <a:solidFill>
            <a:srgbClr val="FF0300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70" name="preview.png" descr="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7816" y="4589785"/>
            <a:ext cx="2788529" cy="5143435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Double Arrow"/>
          <p:cNvSpPr/>
          <p:nvPr/>
        </p:nvSpPr>
        <p:spPr>
          <a:xfrm rot="18651740">
            <a:off x="3529414" y="4888355"/>
            <a:ext cx="3760418" cy="1270001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172" name="istockphoto-165914102-612x612.png" descr="istockphoto-165914102-612x6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6249" y="359168"/>
            <a:ext cx="4758186" cy="3934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review.png" descr="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34580" y="4802745"/>
            <a:ext cx="2788530" cy="5143435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Double Arrow"/>
          <p:cNvSpPr/>
          <p:nvPr/>
        </p:nvSpPr>
        <p:spPr>
          <a:xfrm rot="13729536">
            <a:off x="10790597" y="4888355"/>
            <a:ext cx="3760418" cy="1270001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175" name="Snapchat-logo-social-media-3d-png.png" descr="Snapchat-logo-social-media-3d-pn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30399" y="343340"/>
            <a:ext cx="2430306" cy="2430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gratisography-shady-look-free-stock-photo-1170x780.png" descr="gratisography-shady-look-free-stock-photo-1170x78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54618" y="-902130"/>
            <a:ext cx="7381867" cy="4921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79" name="Screenshot 2023-10-12 at 11.55.44 PM.png" descr="Screenshot 2023-10-12 at 11.55.4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65942" y="3032370"/>
            <a:ext cx="10756116" cy="3481844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673100" dist="70361" dir="5400000">
              <a:srgbClr val="000000">
                <a:alpha val="57105"/>
              </a:srgbClr>
            </a:outerShdw>
          </a:effectLst>
        </p:spPr>
      </p:pic>
      <p:pic>
        <p:nvPicPr>
          <p:cNvPr id="180" name="Screenshot 2023-10-12 at 11.58.50 PM.png" descr="Screenshot 2023-10-12 at 11.58.5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757" y="6820204"/>
            <a:ext cx="7982781" cy="2984765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673100" dist="70361" dir="5400000">
              <a:srgbClr val="000000">
                <a:alpha val="57105"/>
              </a:srgbClr>
            </a:outerShdw>
          </a:effectLst>
        </p:spPr>
      </p:pic>
      <p:pic>
        <p:nvPicPr>
          <p:cNvPr id="181" name="Screenshot 2023-10-12 at 11.53.58 PM.png" descr="Screenshot 2023-10-12 at 11.53.58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18467" y="6693336"/>
            <a:ext cx="10005743" cy="323850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673100" dist="70361" dir="5400000">
              <a:srgbClr val="000000">
                <a:alpha val="57105"/>
              </a:srgbClr>
            </a:outerShdw>
          </a:effectLst>
        </p:spPr>
      </p:pic>
      <p:pic>
        <p:nvPicPr>
          <p:cNvPr id="182" name="Screenshot 2023-10-14 at 10.57.25 AM.png" descr="Screenshot 2023-10-14 at 10.57.25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72382" y="155262"/>
            <a:ext cx="5804402" cy="27106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73100" dist="70361" dir="5400000">
              <a:srgbClr val="000000">
                <a:alpha val="57105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5" name="Rectangle"/>
          <p:cNvSpPr/>
          <p:nvPr/>
        </p:nvSpPr>
        <p:spPr>
          <a:xfrm>
            <a:off x="1109734" y="612570"/>
            <a:ext cx="16068532" cy="9061860"/>
          </a:xfrm>
          <a:prstGeom prst="rect">
            <a:avLst/>
          </a:prstGeom>
          <a:solidFill>
            <a:srgbClr val="010640">
              <a:alpha val="66241"/>
            </a:srgbClr>
          </a:solidFill>
          <a:ln w="25400">
            <a:solidFill>
              <a:schemeClr val="accent1">
                <a:alpha val="66241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86" name="TextBox 4"/>
          <p:cNvSpPr txBox="1"/>
          <p:nvPr/>
        </p:nvSpPr>
        <p:spPr>
          <a:xfrm>
            <a:off x="2521565" y="3351529"/>
            <a:ext cx="13244870" cy="3583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IT IS IMPOSSIBLE FOR ANY GROUP CHAT TO HAVE E2E ENCRYPTION.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9" name="Rectangle"/>
          <p:cNvSpPr/>
          <p:nvPr/>
        </p:nvSpPr>
        <p:spPr>
          <a:xfrm>
            <a:off x="-146199" y="412454"/>
            <a:ext cx="11888025" cy="2131480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0" name="TextBox 4"/>
          <p:cNvSpPr txBox="1"/>
          <p:nvPr/>
        </p:nvSpPr>
        <p:spPr>
          <a:xfrm>
            <a:off x="219304" y="399754"/>
            <a:ext cx="11461376" cy="1995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7800"/>
              </a:lnSpc>
              <a:defRPr sz="62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You’re Using </a:t>
            </a:r>
          </a:p>
          <a:p>
            <a:pPr>
              <a:lnSpc>
                <a:spcPts val="7800"/>
              </a:lnSpc>
              <a:defRPr sz="67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Somebody Else’s Computer</a:t>
            </a:r>
          </a:p>
        </p:txBody>
      </p:sp>
      <p:pic>
        <p:nvPicPr>
          <p:cNvPr id="191" name="Screenshot 2023-10-14 at 11.06.57 AM.png" descr="Screenshot 2023-10-14 at 11.06.5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3033" y="2962490"/>
            <a:ext cx="7198432" cy="70328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64349" dir="5400000">
              <a:srgbClr val="06184B"/>
            </a:outerShdw>
          </a:effectLst>
        </p:spPr>
      </p:pic>
      <p:pic>
        <p:nvPicPr>
          <p:cNvPr id="192" name="Screenshot 2023-10-14 at 11.03.29 AM.png" descr="Screenshot 2023-10-14 at 11.03.29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96923" y="2758007"/>
            <a:ext cx="10996577" cy="300231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939800" dist="64349" dir="5400000">
              <a:srgbClr val="06184B"/>
            </a:outerShdw>
          </a:effectLst>
        </p:spPr>
      </p:pic>
      <p:sp>
        <p:nvSpPr>
          <p:cNvPr id="193" name="Arrow 11"/>
          <p:cNvSpPr/>
          <p:nvPr/>
        </p:nvSpPr>
        <p:spPr>
          <a:xfrm flipH="1">
            <a:off x="5820660" y="8571859"/>
            <a:ext cx="2190849" cy="1649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F000E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4" name="Rectangle"/>
          <p:cNvSpPr/>
          <p:nvPr/>
        </p:nvSpPr>
        <p:spPr>
          <a:xfrm>
            <a:off x="9610745" y="5199876"/>
            <a:ext cx="9037501" cy="4869925"/>
          </a:xfrm>
          <a:prstGeom prst="rect">
            <a:avLst/>
          </a:prstGeom>
          <a:solidFill>
            <a:srgbClr val="010640">
              <a:alpha val="66241"/>
            </a:srgbClr>
          </a:solidFill>
          <a:ln w="25400">
            <a:solidFill>
              <a:schemeClr val="accent1">
                <a:alpha val="66241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5" name="Discord recently fixed this problem……"/>
          <p:cNvSpPr txBox="1"/>
          <p:nvPr/>
        </p:nvSpPr>
        <p:spPr>
          <a:xfrm>
            <a:off x="9685915" y="5303118"/>
            <a:ext cx="8072450" cy="466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66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Discord recently fixed this problem… </a:t>
            </a:r>
          </a:p>
          <a:p>
            <a:pPr>
              <a:defRPr b="1" sz="66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OnlyFans has it </a:t>
            </a:r>
            <a:r>
              <a:rPr i="1"/>
              <a:t>RIGHT NOW.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8" dur="1500" fill="hold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Class="exit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2" dur="1500" fill="hold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" grpId="1"/>
      <p:bldP build="whole" bldLvl="1" animBg="1" rev="0" advAuto="0" spid="192" grpId="3"/>
      <p:bldP build="whole" bldLvl="1" animBg="1" rev="0" advAuto="0" spid="191" grpId="2"/>
      <p:bldP build="whole" bldLvl="1" animBg="1" rev="0" advAuto="0" spid="191" grpId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8" name="Also: Actual Hax"/>
          <p:cNvSpPr txBox="1"/>
          <p:nvPr/>
        </p:nvSpPr>
        <p:spPr>
          <a:xfrm>
            <a:off x="4792256" y="2820704"/>
            <a:ext cx="8703488" cy="2915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lnSpc>
                <a:spcPts val="25200"/>
              </a:lnSpc>
              <a:defRPr sz="83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Also: Actual Hax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1" name="Rectangle"/>
          <p:cNvSpPr/>
          <p:nvPr/>
        </p:nvSpPr>
        <p:spPr>
          <a:xfrm>
            <a:off x="-146199" y="412454"/>
            <a:ext cx="12183706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2" name="TextBox 4"/>
          <p:cNvSpPr txBox="1"/>
          <p:nvPr/>
        </p:nvSpPr>
        <p:spPr>
          <a:xfrm>
            <a:off x="219304" y="399754"/>
            <a:ext cx="13244870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INSECURE APIs</a:t>
            </a:r>
          </a:p>
        </p:txBody>
      </p:sp>
      <p:sp>
        <p:nvSpPr>
          <p:cNvPr id="203" name="Rectangle"/>
          <p:cNvSpPr/>
          <p:nvPr/>
        </p:nvSpPr>
        <p:spPr>
          <a:xfrm>
            <a:off x="5086386" y="2631718"/>
            <a:ext cx="14768942" cy="6141608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4" name="TextBox 6"/>
          <p:cNvSpPr txBox="1"/>
          <p:nvPr/>
        </p:nvSpPr>
        <p:spPr>
          <a:xfrm>
            <a:off x="6175319" y="2908521"/>
            <a:ext cx="11940306" cy="5588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Most interactive web “sites” are actually applications (“web apps”)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App uses an “API” pathway and language to send/receive info &amp; assets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Many are way too trusting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Rectangle"/>
          <p:cNvSpPr/>
          <p:nvPr/>
        </p:nvSpPr>
        <p:spPr>
          <a:xfrm>
            <a:off x="-104633" y="564863"/>
            <a:ext cx="9072082" cy="1473971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02" name="TextBox 4"/>
          <p:cNvSpPr txBox="1"/>
          <p:nvPr/>
        </p:nvSpPr>
        <p:spPr>
          <a:xfrm>
            <a:off x="128103" y="174000"/>
            <a:ext cx="8410335" cy="184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9400"/>
              </a:lnSpc>
              <a:defRPr sz="4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Requisite Slide of </a:t>
            </a:r>
          </a:p>
          <a:p>
            <a:pPr>
              <a:lnSpc>
                <a:spcPts val="4900"/>
              </a:lnSpc>
              <a:defRPr sz="4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Stuff you don’t Care About</a:t>
            </a:r>
          </a:p>
        </p:txBody>
      </p:sp>
      <p:pic>
        <p:nvPicPr>
          <p:cNvPr id="103" name="download_image_1697228282579.jpg" descr="download_image_169722828257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656567" y="2721963"/>
            <a:ext cx="10362130" cy="58219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22300" dist="0" dir="5400000">
              <a:schemeClr val="accent1"/>
            </a:outerShdw>
          </a:effectLst>
        </p:spPr>
      </p:pic>
      <p:sp>
        <p:nvSpPr>
          <p:cNvPr id="104" name="https://linktr.ee/johnnyxmas"/>
          <p:cNvSpPr txBox="1"/>
          <p:nvPr/>
        </p:nvSpPr>
        <p:spPr>
          <a:xfrm>
            <a:off x="1296697" y="5593395"/>
            <a:ext cx="2709601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https://linktr.ee/johnnyxmas</a:t>
            </a:r>
          </a:p>
        </p:txBody>
      </p:sp>
      <p:sp>
        <p:nvSpPr>
          <p:cNvPr id="105" name="Rectangle"/>
          <p:cNvSpPr/>
          <p:nvPr/>
        </p:nvSpPr>
        <p:spPr>
          <a:xfrm>
            <a:off x="9527119" y="4141838"/>
            <a:ext cx="9072081" cy="5647400"/>
          </a:xfrm>
          <a:prstGeom prst="rect">
            <a:avLst/>
          </a:prstGeom>
          <a:solidFill>
            <a:srgbClr val="010640">
              <a:alpha val="72763"/>
            </a:srgbClr>
          </a:solidFill>
          <a:ln w="25400">
            <a:solidFill>
              <a:schemeClr val="accent1">
                <a:alpha val="72763"/>
              </a:schemeClr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6" name="TextBox 6"/>
          <p:cNvSpPr txBox="1"/>
          <p:nvPr/>
        </p:nvSpPr>
        <p:spPr>
          <a:xfrm>
            <a:off x="9815510" y="4121589"/>
            <a:ext cx="6906908" cy="54597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Music Major</a:t>
            </a:r>
          </a:p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Urban Explorer</a:t>
            </a:r>
          </a:p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Troublemaker</a:t>
            </a:r>
          </a:p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Educator</a:t>
            </a:r>
          </a:p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Community Leader</a:t>
            </a:r>
          </a:p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Bold"/>
                <a:ea typeface="Montserrat Thin Bold"/>
                <a:cs typeface="Montserrat Thin Bold"/>
                <a:sym typeface="Montserrat Thin Bold"/>
              </a:defRPr>
            </a:pPr>
            <a:r>
              <a:t>HACKER</a:t>
            </a:r>
          </a:p>
        </p:txBody>
      </p:sp>
      <p:pic>
        <p:nvPicPr>
          <p:cNvPr id="107" name="qr (1).png" descr="qr (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700195" y="375832"/>
            <a:ext cx="3179441" cy="317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57200" dist="23000" dir="5400000">
              <a:srgbClr val="5B80B8">
                <a:alpha val="60976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7" name="Rectangle"/>
          <p:cNvSpPr/>
          <p:nvPr/>
        </p:nvSpPr>
        <p:spPr>
          <a:xfrm>
            <a:off x="-146199" y="412454"/>
            <a:ext cx="12183706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8" name="TextBox 4"/>
          <p:cNvSpPr txBox="1"/>
          <p:nvPr/>
        </p:nvSpPr>
        <p:spPr>
          <a:xfrm>
            <a:off x="219304" y="399754"/>
            <a:ext cx="13244870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INSECURE APIs</a:t>
            </a:r>
          </a:p>
        </p:txBody>
      </p:sp>
      <p:pic>
        <p:nvPicPr>
          <p:cNvPr id="209" name="laptop-svg-5.png" descr="laptop-svg-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6619" y="2018740"/>
            <a:ext cx="7627072" cy="7627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shot 2023-10-14 at 11.31.52 AM.png" descr="Screenshot 2023-10-14 at 11.31.52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7441" y="3381236"/>
            <a:ext cx="5165428" cy="2752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LTKzyokxc.png" descr="LTKzyokxc.png"/>
          <p:cNvPicPr>
            <a:picLocks noChangeAspect="1"/>
          </p:cNvPicPr>
          <p:nvPr/>
        </p:nvPicPr>
        <p:blipFill>
          <a:blip r:embed="rId5">
            <a:alphaModFix amt="54679"/>
            <a:extLst/>
          </a:blip>
          <a:stretch>
            <a:fillRect/>
          </a:stretch>
        </p:blipFill>
        <p:spPr>
          <a:xfrm>
            <a:off x="6611929" y="32434"/>
            <a:ext cx="13161714" cy="10529372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Double Arrow"/>
          <p:cNvSpPr/>
          <p:nvPr/>
        </p:nvSpPr>
        <p:spPr>
          <a:xfrm rot="2219">
            <a:off x="8355393" y="5096324"/>
            <a:ext cx="1975777" cy="1184068"/>
          </a:xfrm>
          <a:prstGeom prst="leftRightArrow">
            <a:avLst>
              <a:gd name="adj1" fmla="val 32000"/>
              <a:gd name="adj2" fmla="val 4390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13" name="Double Arrow"/>
          <p:cNvSpPr/>
          <p:nvPr/>
        </p:nvSpPr>
        <p:spPr>
          <a:xfrm rot="19094231">
            <a:off x="10610515" y="2992608"/>
            <a:ext cx="2196996" cy="1184067"/>
          </a:xfrm>
          <a:prstGeom prst="leftRightArrow">
            <a:avLst>
              <a:gd name="adj1" fmla="val 32000"/>
              <a:gd name="adj2" fmla="val 4390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214" name="1-11455_oracle-database-12c-installation-and-administration-database-server.png" descr="1-11455_oracle-database-12c-installation-and-administration-database-serve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864347" y="641188"/>
            <a:ext cx="2125504" cy="2618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1-11455_oracle-database-12c-installation-and-administration-database-server.png" descr="1-11455_oracle-database-12c-installation-and-administration-database-serve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325013" y="6543978"/>
            <a:ext cx="2125504" cy="2618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1-11455_oracle-database-12c-installation-and-administration-database-server.png" descr="1-11455_oracle-database-12c-installation-and-administration-database-serve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264335" y="3246536"/>
            <a:ext cx="2125505" cy="2618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icture-icon-vector-illustration.png" descr="picture-icon-vector-illustratio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58812" y="4619344"/>
            <a:ext cx="1502569" cy="122491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Text"/>
          <p:cNvSpPr txBox="1"/>
          <p:nvPr/>
        </p:nvSpPr>
        <p:spPr>
          <a:xfrm>
            <a:off x="10188295" y="5208459"/>
            <a:ext cx="475505" cy="33308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219" name="$"/>
          <p:cNvSpPr txBox="1"/>
          <p:nvPr/>
        </p:nvSpPr>
        <p:spPr>
          <a:xfrm>
            <a:off x="13869077" y="1409765"/>
            <a:ext cx="893446" cy="19710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30200" dist="30817" dir="27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pPr/>
            <a:r>
              <a:t>$</a:t>
            </a:r>
          </a:p>
        </p:txBody>
      </p:sp>
      <p:pic>
        <p:nvPicPr>
          <p:cNvPr id="220" name="3606610.png" descr="3606610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136915" y="7651943"/>
            <a:ext cx="1224916" cy="12249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30817" dir="2700000">
              <a:srgbClr val="FFFFFF"/>
            </a:outerShdw>
          </a:effectLst>
        </p:spPr>
      </p:pic>
      <p:sp>
        <p:nvSpPr>
          <p:cNvPr id="221" name="Double Arrow"/>
          <p:cNvSpPr/>
          <p:nvPr/>
        </p:nvSpPr>
        <p:spPr>
          <a:xfrm rot="20885446">
            <a:off x="11205604" y="4655970"/>
            <a:ext cx="2196997" cy="1184067"/>
          </a:xfrm>
          <a:prstGeom prst="leftRightArrow">
            <a:avLst>
              <a:gd name="adj1" fmla="val 32000"/>
              <a:gd name="adj2" fmla="val 4390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22" name="Double Arrow"/>
          <p:cNvSpPr/>
          <p:nvPr/>
        </p:nvSpPr>
        <p:spPr>
          <a:xfrm rot="13441844">
            <a:off x="10942371" y="6708037"/>
            <a:ext cx="2196997" cy="1184068"/>
          </a:xfrm>
          <a:prstGeom prst="leftRightArrow">
            <a:avLst>
              <a:gd name="adj1" fmla="val 32000"/>
              <a:gd name="adj2" fmla="val 4390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5" name="Rectangle"/>
          <p:cNvSpPr/>
          <p:nvPr/>
        </p:nvSpPr>
        <p:spPr>
          <a:xfrm>
            <a:off x="-146199" y="412454"/>
            <a:ext cx="9943095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26" name="TextBox 4"/>
          <p:cNvSpPr txBox="1"/>
          <p:nvPr/>
        </p:nvSpPr>
        <p:spPr>
          <a:xfrm>
            <a:off x="219304" y="399754"/>
            <a:ext cx="9456551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Session Token Theft </a:t>
            </a:r>
          </a:p>
        </p:txBody>
      </p:sp>
      <p:pic>
        <p:nvPicPr>
          <p:cNvPr id="227" name="laptop-svg-5.png" descr="laptop-svg-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44345" y="2549744"/>
            <a:ext cx="5187513" cy="5187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1-11455_oracle-database-12c-installation-and-administration-database-server.png" descr="1-11455_oracle-database-12c-installation-and-administration-database-serv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41626" y="3041943"/>
            <a:ext cx="3411528" cy="4203114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Line"/>
          <p:cNvSpPr/>
          <p:nvPr/>
        </p:nvSpPr>
        <p:spPr>
          <a:xfrm>
            <a:off x="5492028" y="3399017"/>
            <a:ext cx="8300739" cy="1"/>
          </a:xfrm>
          <a:prstGeom prst="line">
            <a:avLst/>
          </a:prstGeom>
          <a:ln w="292100">
            <a:solidFill>
              <a:srgbClr val="FFFFFF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30" name="drivers-license-a-plastic-identity-card-vector-outline-illustration-of-the-template-2H5HA2E.jpg" descr="drivers-license-a-plastic-identity-card-vector-outline-illustration-of-the-template-2H5HA2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30531" y="2678695"/>
            <a:ext cx="2263242" cy="1440645"/>
          </a:xfrm>
          <a:prstGeom prst="rect">
            <a:avLst/>
          </a:prstGeom>
          <a:ln w="12700">
            <a:solidFill>
              <a:schemeClr val="accent4">
                <a:satOff val="-1335"/>
                <a:lumOff val="-10274"/>
              </a:schemeClr>
            </a:solidFill>
            <a:miter lim="400000"/>
          </a:ln>
          <a:effectLst>
            <a:outerShdw sx="100000" sy="100000" kx="0" ky="0" algn="b" rotWithShape="0" blurRad="1270000" dist="53364" dir="5400000">
              <a:schemeClr val="accent4">
                <a:alpha val="65157"/>
              </a:schemeClr>
            </a:outerShdw>
          </a:effectLst>
        </p:spPr>
      </p:pic>
      <p:sp>
        <p:nvSpPr>
          <p:cNvPr id="231" name="Line"/>
          <p:cNvSpPr/>
          <p:nvPr/>
        </p:nvSpPr>
        <p:spPr>
          <a:xfrm flipH="1" flipV="1">
            <a:off x="5483674" y="4910262"/>
            <a:ext cx="8317446" cy="1"/>
          </a:xfrm>
          <a:prstGeom prst="line">
            <a:avLst/>
          </a:prstGeom>
          <a:ln w="292100">
            <a:solidFill>
              <a:srgbClr val="FFFFFF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32" name="work-badge-clipart-5.jpg" descr="work-badge-clipart-5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49721" y="3906849"/>
            <a:ext cx="1334054" cy="2006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70501" dir="5400000">
              <a:schemeClr val="accent4">
                <a:lumOff val="24313"/>
                <a:alpha val="63957"/>
              </a:schemeClr>
            </a:outerShdw>
          </a:effectLst>
        </p:spPr>
      </p:pic>
      <p:sp>
        <p:nvSpPr>
          <p:cNvPr id="233" name="Line"/>
          <p:cNvSpPr/>
          <p:nvPr/>
        </p:nvSpPr>
        <p:spPr>
          <a:xfrm>
            <a:off x="5500382" y="6421506"/>
            <a:ext cx="8300738" cy="1"/>
          </a:xfrm>
          <a:prstGeom prst="line">
            <a:avLst/>
          </a:prstGeom>
          <a:ln w="292100">
            <a:solidFill>
              <a:srgbClr val="FFFFFF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34" name="work-badge-clipart-5.jpg" descr="work-badge-clipart-5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31167" y="5418094"/>
            <a:ext cx="1334054" cy="2006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70501" dir="5400000">
              <a:schemeClr val="accent4">
                <a:lumOff val="24313"/>
                <a:alpha val="63957"/>
              </a:schemeClr>
            </a:outerShdw>
          </a:effectLst>
        </p:spPr>
      </p:pic>
      <p:pic>
        <p:nvPicPr>
          <p:cNvPr id="235" name="ezgif.com-gif-maker.gif" descr="ezgif.com-gif-maker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366036" y="4738774"/>
            <a:ext cx="6601755" cy="503889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Arrow 7"/>
          <p:cNvSpPr/>
          <p:nvPr/>
        </p:nvSpPr>
        <p:spPr>
          <a:xfrm rot="18979713">
            <a:off x="7973637" y="6738701"/>
            <a:ext cx="3067922" cy="3902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647563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237" name="Screenshot 2023-10-13 at 3.45.05 PM.png" descr="Screenshot 2023-10-13 at 3.45.05 P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79966" y="1557616"/>
            <a:ext cx="9719472" cy="3682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6" grpId="2"/>
      <p:bldP build="whole" bldLvl="1" animBg="1" rev="0" advAuto="0" spid="237" grpId="3"/>
      <p:bldP build="whole" bldLvl="1" animBg="1" rev="0" advAuto="0" spid="23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0" name="Rectangle"/>
          <p:cNvSpPr/>
          <p:nvPr/>
        </p:nvSpPr>
        <p:spPr>
          <a:xfrm>
            <a:off x="7392299" y="2703038"/>
            <a:ext cx="12542889" cy="5786008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41" name="TextBox 6"/>
          <p:cNvSpPr txBox="1"/>
          <p:nvPr/>
        </p:nvSpPr>
        <p:spPr>
          <a:xfrm>
            <a:off x="7825401" y="2979841"/>
            <a:ext cx="10139044" cy="5232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1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Stolen via browser or directly from the files in your computer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1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Most often using malicious links in emails or malicious sites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1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Sometimes requires no user interaction (“drive-by” attacks)</a:t>
            </a:r>
          </a:p>
        </p:txBody>
      </p:sp>
      <p:sp>
        <p:nvSpPr>
          <p:cNvPr id="242" name="Rectangle"/>
          <p:cNvSpPr/>
          <p:nvPr/>
        </p:nvSpPr>
        <p:spPr>
          <a:xfrm>
            <a:off x="-146199" y="412454"/>
            <a:ext cx="9943095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43" name="TextBox 4"/>
          <p:cNvSpPr txBox="1"/>
          <p:nvPr/>
        </p:nvSpPr>
        <p:spPr>
          <a:xfrm>
            <a:off x="219304" y="399754"/>
            <a:ext cx="9456551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Session Token Theft </a:t>
            </a:r>
          </a:p>
        </p:txBody>
      </p:sp>
      <p:pic>
        <p:nvPicPr>
          <p:cNvPr id="244" name="ezgif.com-gif-maker.gif" descr="ezgif.com-gif-maker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047" y="3262246"/>
            <a:ext cx="6115292" cy="4667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7" name="Rectangle"/>
          <p:cNvSpPr/>
          <p:nvPr/>
        </p:nvSpPr>
        <p:spPr>
          <a:xfrm>
            <a:off x="7368850" y="2703038"/>
            <a:ext cx="12566338" cy="6620537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48" name="TextBox 6"/>
          <p:cNvSpPr txBox="1"/>
          <p:nvPr/>
        </p:nvSpPr>
        <p:spPr>
          <a:xfrm>
            <a:off x="7825401" y="2979841"/>
            <a:ext cx="10139044" cy="594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1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RATs (Remote Access Terminal) - Mainly for spying via webcams / security cams but can enable file access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1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Compromised communication (or other) apps </a:t>
            </a:r>
          </a:p>
          <a:p>
            <a:pPr lvl="1" marL="952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1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Encryption doesn’t matter if they grab the message before it’s encrypted</a:t>
            </a:r>
          </a:p>
        </p:txBody>
      </p:sp>
      <p:sp>
        <p:nvSpPr>
          <p:cNvPr id="249" name="Rectangle"/>
          <p:cNvSpPr/>
          <p:nvPr/>
        </p:nvSpPr>
        <p:spPr>
          <a:xfrm>
            <a:off x="-146199" y="412454"/>
            <a:ext cx="9943095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50" name="TextBox 4"/>
          <p:cNvSpPr txBox="1"/>
          <p:nvPr/>
        </p:nvSpPr>
        <p:spPr>
          <a:xfrm>
            <a:off x="219304" y="399754"/>
            <a:ext cx="9456551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Other Hacks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3" name="MITIGATING CONTROLS"/>
          <p:cNvSpPr txBox="1"/>
          <p:nvPr/>
        </p:nvSpPr>
        <p:spPr>
          <a:xfrm>
            <a:off x="2656649" y="2820704"/>
            <a:ext cx="12974702" cy="2915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lnSpc>
                <a:spcPts val="25200"/>
              </a:lnSpc>
              <a:defRPr sz="83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MITIGATING CONTROLS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6" name="Rectangle"/>
          <p:cNvSpPr/>
          <p:nvPr/>
        </p:nvSpPr>
        <p:spPr>
          <a:xfrm>
            <a:off x="-146199" y="412454"/>
            <a:ext cx="12489629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57" name="TextBox 4"/>
          <p:cNvSpPr txBox="1"/>
          <p:nvPr/>
        </p:nvSpPr>
        <p:spPr>
          <a:xfrm>
            <a:off x="219304" y="399754"/>
            <a:ext cx="11593100" cy="1189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4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MITIGATING CONTROLS</a:t>
            </a:r>
          </a:p>
        </p:txBody>
      </p:sp>
      <p:sp>
        <p:nvSpPr>
          <p:cNvPr id="258" name="Rectangle"/>
          <p:cNvSpPr/>
          <p:nvPr/>
        </p:nvSpPr>
        <p:spPr>
          <a:xfrm>
            <a:off x="4494453" y="2158171"/>
            <a:ext cx="15520595" cy="7134455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59" name="TextBox 6"/>
          <p:cNvSpPr txBox="1"/>
          <p:nvPr/>
        </p:nvSpPr>
        <p:spPr>
          <a:xfrm>
            <a:off x="5049892" y="2563098"/>
            <a:ext cx="12879392" cy="6324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Use a *good* password manager</a:t>
            </a:r>
          </a:p>
          <a:p>
            <a:pPr lvl="1" marL="13081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Bank &amp; PW Manager PWs should be long, memorized and never digitally documented </a:t>
            </a:r>
          </a:p>
          <a:p>
            <a:pPr lvl="1" marL="13081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Use extremely long, complex and unique passwords </a:t>
            </a:r>
          </a:p>
          <a:p>
            <a:pPr lvl="1" marL="13081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Enable MFA wherever possible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2" name="Rectangle"/>
          <p:cNvSpPr/>
          <p:nvPr/>
        </p:nvSpPr>
        <p:spPr>
          <a:xfrm>
            <a:off x="-146199" y="412454"/>
            <a:ext cx="12489629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63" name="TextBox 4"/>
          <p:cNvSpPr txBox="1"/>
          <p:nvPr/>
        </p:nvSpPr>
        <p:spPr>
          <a:xfrm>
            <a:off x="219304" y="399754"/>
            <a:ext cx="11593100" cy="1189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4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MITIGATING CONTROLS</a:t>
            </a:r>
          </a:p>
        </p:txBody>
      </p:sp>
      <p:sp>
        <p:nvSpPr>
          <p:cNvPr id="264" name="Rectangle"/>
          <p:cNvSpPr/>
          <p:nvPr/>
        </p:nvSpPr>
        <p:spPr>
          <a:xfrm>
            <a:off x="7316182" y="2131551"/>
            <a:ext cx="15520595" cy="6632469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65" name="TextBox 6"/>
          <p:cNvSpPr txBox="1"/>
          <p:nvPr/>
        </p:nvSpPr>
        <p:spPr>
          <a:xfrm>
            <a:off x="7594865" y="2334834"/>
            <a:ext cx="10384331" cy="61163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4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Operate with a conscious understanding that digital privacy is nonexistent</a:t>
            </a:r>
          </a:p>
          <a:p>
            <a:pPr lvl="1" marL="13081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4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Use comms with E2E encryption</a:t>
            </a:r>
          </a:p>
          <a:p>
            <a:pPr lvl="3" marL="1714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4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Verify the recipient &amp; set short message expiration times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4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Do not store or transmit anything private using systems you do not control</a:t>
            </a:r>
          </a:p>
        </p:txBody>
      </p:sp>
      <p:pic>
        <p:nvPicPr>
          <p:cNvPr id="266" name="IMG_1089.jpg" descr="IMG_108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305" y="2217994"/>
            <a:ext cx="4203701" cy="635000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571500" dist="23000" dir="5400000">
              <a:srgbClr val="0026DB">
                <a:alpha val="72771"/>
              </a:srgbClr>
            </a:outerShdw>
          </a:effectLst>
        </p:spPr>
      </p:pic>
      <p:pic>
        <p:nvPicPr>
          <p:cNvPr id="267" name="IMG_1091.jpg" descr="IMG_109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7320" y="3415235"/>
            <a:ext cx="3733801" cy="594360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1270000" dist="23000" dir="5400000">
              <a:srgbClr val="0026DB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02D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Freeform 2"/>
          <p:cNvSpPr/>
          <p:nvPr/>
        </p:nvSpPr>
        <p:spPr>
          <a:xfrm>
            <a:off x="-128832" y="-4093951"/>
            <a:ext cx="32837495" cy="203869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0" name="Rectangle"/>
          <p:cNvSpPr/>
          <p:nvPr/>
        </p:nvSpPr>
        <p:spPr>
          <a:xfrm>
            <a:off x="-89203" y="27764"/>
            <a:ext cx="18424731" cy="10378901"/>
          </a:xfrm>
          <a:prstGeom prst="rect">
            <a:avLst/>
          </a:prstGeom>
          <a:solidFill>
            <a:srgbClr val="000000">
              <a:alpha val="52219"/>
            </a:srgbClr>
          </a:solidFill>
          <a:ln w="25400">
            <a:solidFill>
              <a:schemeClr val="accent1">
                <a:alpha val="52219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271" name="Untitled-1.png" descr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838" y="3026080"/>
            <a:ext cx="18288001" cy="7337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qr (1).png" descr="qr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97183" y="375832"/>
            <a:ext cx="3179441" cy="317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57200" dist="23000" dir="5400000">
              <a:srgbClr val="5B80B8">
                <a:alpha val="60976"/>
              </a:srgbClr>
            </a:outerShdw>
          </a:effectLst>
        </p:spPr>
      </p:pic>
      <p:sp>
        <p:nvSpPr>
          <p:cNvPr id="273" name="TextBox 4"/>
          <p:cNvSpPr txBox="1"/>
          <p:nvPr/>
        </p:nvSpPr>
        <p:spPr>
          <a:xfrm>
            <a:off x="474486" y="548094"/>
            <a:ext cx="13213848" cy="1205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9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SAVING RYAN’S PRIVATES</a:t>
            </a:r>
          </a:p>
        </p:txBody>
      </p:sp>
      <p:sp>
        <p:nvSpPr>
          <p:cNvPr id="274" name="TextBox 5"/>
          <p:cNvSpPr txBox="1"/>
          <p:nvPr/>
        </p:nvSpPr>
        <p:spPr>
          <a:xfrm>
            <a:off x="488342" y="1701262"/>
            <a:ext cx="8115301" cy="147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900"/>
              </a:lnSpc>
              <a:defRPr sz="2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Johnny Xmas, CISSP, GIAC</a:t>
            </a:r>
          </a:p>
          <a:p>
            <a:pPr>
              <a:lnSpc>
                <a:spcPts val="3900"/>
              </a:lnSpc>
              <a:defRPr sz="2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Technical Director of Training, GRIMM</a:t>
            </a:r>
          </a:p>
          <a:p>
            <a:pPr>
              <a:lnSpc>
                <a:spcPts val="3900"/>
              </a:lnSpc>
              <a:defRPr sz="2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https://grimm.rip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0" name="STATS!"/>
          <p:cNvSpPr txBox="1"/>
          <p:nvPr/>
        </p:nvSpPr>
        <p:spPr>
          <a:xfrm>
            <a:off x="4132801" y="4021805"/>
            <a:ext cx="9800896" cy="3458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lnSpc>
                <a:spcPts val="25200"/>
              </a:lnSpc>
              <a:defRPr sz="254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STATS!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3" name="TextBox 4"/>
          <p:cNvSpPr txBox="1"/>
          <p:nvPr/>
        </p:nvSpPr>
        <p:spPr>
          <a:xfrm>
            <a:off x="802429" y="526703"/>
            <a:ext cx="10362129" cy="124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90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STATS!</a:t>
            </a:r>
          </a:p>
        </p:txBody>
      </p:sp>
      <p:sp>
        <p:nvSpPr>
          <p:cNvPr id="114" name="Rectangle"/>
          <p:cNvSpPr/>
          <p:nvPr/>
        </p:nvSpPr>
        <p:spPr>
          <a:xfrm>
            <a:off x="814724" y="2230604"/>
            <a:ext cx="16472211" cy="7183416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15" name="TextBox 6"/>
          <p:cNvSpPr txBox="1"/>
          <p:nvPr/>
        </p:nvSpPr>
        <p:spPr>
          <a:xfrm>
            <a:off x="1137935" y="2738764"/>
            <a:ext cx="16012130" cy="669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5400"/>
              </a:lnSpc>
              <a:defRPr sz="64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I was gonna try to Google some stats, </a:t>
            </a:r>
          </a:p>
          <a:p>
            <a:pPr algn="ctr">
              <a:lnSpc>
                <a:spcPts val="5400"/>
              </a:lnSpc>
              <a:defRPr sz="64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so you can just go do that.</a:t>
            </a:r>
          </a:p>
          <a:p>
            <a:pPr algn="ctr">
              <a:lnSpc>
                <a:spcPts val="5400"/>
              </a:lnSpc>
              <a:defRPr sz="64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</a:p>
          <a:p>
            <a:pPr algn="ctr">
              <a:lnSpc>
                <a:spcPts val="5400"/>
              </a:lnSpc>
              <a:defRPr sz="57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It’s impossible to accurately </a:t>
            </a:r>
          </a:p>
          <a:p>
            <a:pPr algn="ctr">
              <a:lnSpc>
                <a:spcPts val="5400"/>
              </a:lnSpc>
              <a:defRPr sz="57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track this, anyway. </a:t>
            </a:r>
          </a:p>
          <a:p>
            <a:pPr algn="ctr">
              <a:lnSpc>
                <a:spcPts val="5400"/>
              </a:lnSpc>
              <a:defRPr sz="48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</a:p>
          <a:p>
            <a:pPr algn="ctr">
              <a:lnSpc>
                <a:spcPts val="5900"/>
              </a:lnSpc>
              <a:spcBef>
                <a:spcPts val="700"/>
              </a:spcBef>
              <a:defRPr sz="6900">
                <a:solidFill>
                  <a:srgbClr val="FFFFFF"/>
                </a:solidFill>
                <a:latin typeface="Montserrat Thin Bold"/>
                <a:ea typeface="Montserrat Thin Bold"/>
                <a:cs typeface="Montserrat Thin Bold"/>
                <a:sym typeface="Montserrat Thin Bold"/>
              </a:defRPr>
            </a:pPr>
            <a:r>
              <a:t>WE ALL KNOW THIS IS </a:t>
            </a:r>
          </a:p>
          <a:p>
            <a:pPr algn="ctr">
              <a:lnSpc>
                <a:spcPts val="5900"/>
              </a:lnSpc>
              <a:spcBef>
                <a:spcPts val="700"/>
              </a:spcBef>
              <a:defRPr sz="6900">
                <a:solidFill>
                  <a:srgbClr val="FFFFFF"/>
                </a:solidFill>
                <a:latin typeface="Montserrat Thin Bold"/>
                <a:ea typeface="Montserrat Thin Bold"/>
                <a:cs typeface="Montserrat Thin Bold"/>
                <a:sym typeface="Montserrat Thin Bold"/>
              </a:defRPr>
            </a:pPr>
            <a:r>
              <a:t>A HUGE PROBLEM, REGARDLESS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8" name="QUIZ REVIEW!"/>
          <p:cNvSpPr txBox="1"/>
          <p:nvPr/>
        </p:nvSpPr>
        <p:spPr>
          <a:xfrm>
            <a:off x="808335" y="3533456"/>
            <a:ext cx="16476447" cy="322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lnSpc>
                <a:spcPts val="25200"/>
              </a:lnSpc>
              <a:defRPr sz="179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QUIZ REVIEW!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1" name="Rectangle"/>
          <p:cNvSpPr/>
          <p:nvPr/>
        </p:nvSpPr>
        <p:spPr>
          <a:xfrm>
            <a:off x="-146199" y="412454"/>
            <a:ext cx="12183706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2" name="TextBox 4"/>
          <p:cNvSpPr txBox="1"/>
          <p:nvPr/>
        </p:nvSpPr>
        <p:spPr>
          <a:xfrm>
            <a:off x="219304" y="399754"/>
            <a:ext cx="11940306" cy="1224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85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UNIQUE PASSWORDS</a:t>
            </a:r>
          </a:p>
        </p:txBody>
      </p:sp>
      <p:sp>
        <p:nvSpPr>
          <p:cNvPr id="123" name="Rectangle"/>
          <p:cNvSpPr/>
          <p:nvPr/>
        </p:nvSpPr>
        <p:spPr>
          <a:xfrm>
            <a:off x="4034893" y="2418757"/>
            <a:ext cx="14768941" cy="6141608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4" name="TextBox 6"/>
          <p:cNvSpPr txBox="1"/>
          <p:nvPr/>
        </p:nvSpPr>
        <p:spPr>
          <a:xfrm>
            <a:off x="4804385" y="3007414"/>
            <a:ext cx="11940305" cy="49479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Billions of credentials are leaked/shared every year from hacked systems</a:t>
            </a:r>
          </a:p>
          <a:p>
            <a:pPr lvl="1" marL="1333500" indent="-5842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Vendors rarely directly inform their users 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Attackers “spray” these credentials at OTHER sites &amp; services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7" name="Rectangle"/>
          <p:cNvSpPr/>
          <p:nvPr/>
        </p:nvSpPr>
        <p:spPr>
          <a:xfrm>
            <a:off x="-146199" y="412454"/>
            <a:ext cx="13188458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8" name="TextBox 4"/>
          <p:cNvSpPr txBox="1"/>
          <p:nvPr/>
        </p:nvSpPr>
        <p:spPr>
          <a:xfrm>
            <a:off x="219304" y="399754"/>
            <a:ext cx="12767920" cy="1224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85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COMPLEX PASSWORDS</a:t>
            </a:r>
          </a:p>
        </p:txBody>
      </p:sp>
      <p:sp>
        <p:nvSpPr>
          <p:cNvPr id="129" name="Rectangle"/>
          <p:cNvSpPr/>
          <p:nvPr/>
        </p:nvSpPr>
        <p:spPr>
          <a:xfrm>
            <a:off x="4034893" y="2418757"/>
            <a:ext cx="14768941" cy="6141608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30" name="TextBox 6"/>
          <p:cNvSpPr txBox="1"/>
          <p:nvPr/>
        </p:nvSpPr>
        <p:spPr>
          <a:xfrm>
            <a:off x="5988979" y="3806811"/>
            <a:ext cx="11940305" cy="3365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Does not help if you reuse passwords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Increase the amount of time necessary for an attacker to guess them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3" name="Rectangle"/>
          <p:cNvSpPr/>
          <p:nvPr/>
        </p:nvSpPr>
        <p:spPr>
          <a:xfrm>
            <a:off x="-146199" y="412454"/>
            <a:ext cx="13188458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34" name="TextBox 4"/>
          <p:cNvSpPr txBox="1"/>
          <p:nvPr/>
        </p:nvSpPr>
        <p:spPr>
          <a:xfrm>
            <a:off x="219304" y="399754"/>
            <a:ext cx="12767920" cy="1224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85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Multi-Factor Auth.</a:t>
            </a:r>
          </a:p>
        </p:txBody>
      </p:sp>
      <p:sp>
        <p:nvSpPr>
          <p:cNvPr id="135" name="Rectangle"/>
          <p:cNvSpPr/>
          <p:nvPr/>
        </p:nvSpPr>
        <p:spPr>
          <a:xfrm>
            <a:off x="4034893" y="2418757"/>
            <a:ext cx="14768941" cy="6141608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36" name="TextBox 6"/>
          <p:cNvSpPr txBox="1"/>
          <p:nvPr/>
        </p:nvSpPr>
        <p:spPr>
          <a:xfrm>
            <a:off x="5123826" y="2695561"/>
            <a:ext cx="11940305" cy="5588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Like having 2 passwords, one of which rotates 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Great even when your password sucks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Requires attacker to access the device or service that has your “token”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9" name="So How do Leaks Happen, Then?"/>
          <p:cNvSpPr txBox="1"/>
          <p:nvPr/>
        </p:nvSpPr>
        <p:spPr>
          <a:xfrm>
            <a:off x="644899" y="2820704"/>
            <a:ext cx="16998202" cy="2915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lnSpc>
                <a:spcPts val="25200"/>
              </a:lnSpc>
              <a:defRPr sz="83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So How do Leaks Happen, Then?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 Light"/>
        <a:ea typeface="Calibri Light"/>
        <a:cs typeface="Calibri Light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 Light"/>
        <a:ea typeface="Calibri Light"/>
        <a:cs typeface="Calibri Light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